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60" r:id="rId2"/>
    <p:sldId id="269" r:id="rId3"/>
    <p:sldId id="265" r:id="rId4"/>
    <p:sldId id="266" r:id="rId5"/>
    <p:sldId id="267" r:id="rId6"/>
    <p:sldId id="268" r:id="rId7"/>
    <p:sldId id="264" r:id="rId8"/>
    <p:sldId id="261" r:id="rId9"/>
    <p:sldId id="262" r:id="rId10"/>
    <p:sldId id="263" r:id="rId11"/>
    <p:sldId id="256" r:id="rId12"/>
    <p:sldId id="257" r:id="rId13"/>
    <p:sldId id="258" r:id="rId14"/>
    <p:sldId id="259" r:id="rId15"/>
    <p:sldId id="270" r:id="rId16"/>
  </p:sldIdLst>
  <p:sldSz cx="9144000" cy="5143500" type="screen16x9"/>
  <p:notesSz cx="6858000" cy="9144000"/>
  <p:embeddedFontLst>
    <p:embeddedFont>
      <p:font typeface="Merriweather" pitchFamily="2" charset="0"/>
      <p:regular r:id="rId18"/>
      <p:bold r:id="rId19"/>
      <p:italic r:id="rId20"/>
      <p:boldItalic r:id="rId21"/>
    </p:embeddedFont>
    <p:embeddedFont>
      <p:font typeface="Roboto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E4B"/>
    <a:srgbClr val="30384C"/>
    <a:srgbClr val="7387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1F76C4-4286-482C-818C-14E0E6658924}">
  <a:tblStyle styleId="{1D1F76C4-4286-482C-818C-14E0E66589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85"/>
    <p:restoredTop sz="75149"/>
  </p:normalViewPr>
  <p:slideViewPr>
    <p:cSldViewPr snapToGrid="0">
      <p:cViewPr>
        <p:scale>
          <a:sx n="99" d="100"/>
          <a:sy n="99" d="100"/>
        </p:scale>
        <p:origin x="1816" y="4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D052D-5B17-432A-8412-892322FFC39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134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bbf145e34_0_8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bbf145e34_0_8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bbf145e34_0_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bbf145e34_0_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bbf145e34_0_8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bbf145e34_0_8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bbf145e34_0_8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bbf145e34_0_8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D052D-5B17-432A-8412-892322FFC39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168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D052D-5B17-432A-8412-892322FFC39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914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D052D-5B17-432A-8412-892322FFC39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357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D052D-5B17-432A-8412-892322FFC39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1218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D052D-5B17-432A-8412-892322FFC39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2561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Today I would like to talk about the experiment of bi-directional learning on phoneme recognition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D052D-5B17-432A-8412-892322FFC39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702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Phoneme Recognition is a subtask of speech recognition.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As we all know, speech recognition systems take speech waveform as input and output the words and sentences.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 front end processing like feature extraction transform speech wav into vectors.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And then acoustic models recognize the vectors and output phoneme sequence.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At last language model with lexicon turns phoneme into word sequence.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D052D-5B17-432A-8412-892322FFC39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049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Using phonemes to build an acoustic model is much feasible than direct words.</a:t>
            </a:r>
          </a:p>
          <a:p>
            <a:r>
              <a:rPr lang="en-US" altLang="zh-CN" dirty="0"/>
              <a:t>Nowadays , a lot of work is interested in end-to-end speech recognition benefits from the development of deep learning and growth of data volume.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D052D-5B17-432A-8412-892322FFC39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160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 is the table of 61 phonemes used in TIMIT database.</a:t>
            </a:r>
            <a:r>
              <a:rPr lang="zh-CN" altLang="en-US" dirty="0"/>
              <a:t> </a:t>
            </a:r>
            <a:r>
              <a:rPr lang="en-US" altLang="zh-CN" dirty="0"/>
              <a:t>And researchers map them into 48 phonemes because </a:t>
            </a:r>
            <a:r>
              <a:rPr lang="en-US" altLang="zh-CN"/>
              <a:t>of the difficulty </a:t>
            </a:r>
            <a:r>
              <a:rPr lang="en-US" altLang="zh-CN" dirty="0"/>
              <a:t>to distinguish them.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D052D-5B17-432A-8412-892322FFC39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069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A1FB84-9F93-42A4-81A0-3F68601DD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11AAB7-C6FA-4C81-98E8-F8029FFFE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6A9306-1257-4B92-AA80-457A5F3D7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21212-ED36-4087-AA4C-2454839876B5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FC0342-C9DD-424C-AF5F-9A7206227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5DDB58-97FA-4A81-BED9-5F278B286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764C6-FD96-4D81-8492-06C495515B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1174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16.png"/><Relationship Id="rId4" Type="http://schemas.openxmlformats.org/officeDocument/2006/relationships/image" Target="../media/image2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38B5034B-1119-674F-BE6F-8457A25E5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550" y="1019434"/>
            <a:ext cx="5334900" cy="1244700"/>
          </a:xfrm>
        </p:spPr>
        <p:txBody>
          <a:bodyPr/>
          <a:lstStyle/>
          <a:p>
            <a:pPr algn="ctr"/>
            <a:r>
              <a:rPr lang="en" altLang="zh-CN" sz="4000" dirty="0"/>
              <a:t>Course Project </a:t>
            </a:r>
            <a:br>
              <a:rPr lang="en" altLang="zh-CN" sz="4000" dirty="0"/>
            </a:br>
            <a:endParaRPr kumimoji="1" lang="zh-CN" altLang="en-US" sz="4000" dirty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1CDEF6DB-1946-E847-9D1D-30B24CED9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16355" y="3419330"/>
            <a:ext cx="5722884" cy="942600"/>
          </a:xfrm>
        </p:spPr>
        <p:txBody>
          <a:bodyPr/>
          <a:lstStyle/>
          <a:p>
            <a:pPr marL="146050" indent="0">
              <a:buNone/>
            </a:pPr>
            <a:br>
              <a:rPr lang="en" altLang="zh-CN" dirty="0"/>
            </a:br>
            <a:r>
              <a:rPr lang="en" altLang="zh-CN" sz="1800" dirty="0">
                <a:solidFill>
                  <a:schemeClr val="bg1"/>
                </a:solidFill>
              </a:rPr>
              <a:t>Team member</a:t>
            </a:r>
            <a:r>
              <a:rPr lang="zh-CN" altLang="en-US" sz="1800" dirty="0">
                <a:solidFill>
                  <a:schemeClr val="bg1"/>
                </a:solidFill>
              </a:rPr>
              <a:t>：</a:t>
            </a:r>
            <a:r>
              <a:rPr lang="zh-CN" altLang="en-US" sz="1800" b="1" dirty="0">
                <a:solidFill>
                  <a:schemeClr val="bg1"/>
                </a:solidFill>
              </a:rPr>
              <a:t>徐薛楠  周之恺  马达  吕波尔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24424E0-1FD8-F543-A92F-93DD2160CF73}"/>
              </a:ext>
            </a:extLst>
          </p:cNvPr>
          <p:cNvSpPr txBox="1"/>
          <p:nvPr/>
        </p:nvSpPr>
        <p:spPr>
          <a:xfrm>
            <a:off x="7996517" y="4769224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2019.12.25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4BE235C-7DAE-964B-9BF6-27641EDF067B}"/>
              </a:ext>
            </a:extLst>
          </p:cNvPr>
          <p:cNvSpPr txBox="1"/>
          <p:nvPr/>
        </p:nvSpPr>
        <p:spPr>
          <a:xfrm>
            <a:off x="3679768" y="1717287"/>
            <a:ext cx="1996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chemeClr val="bg1"/>
                </a:solidFill>
              </a:rPr>
              <a:t>Topic</a:t>
            </a:r>
            <a:r>
              <a:rPr kumimoji="1" lang="zh-CN" altLang="en-US" sz="2000" dirty="0">
                <a:solidFill>
                  <a:schemeClr val="bg1"/>
                </a:solidFill>
              </a:rPr>
              <a:t>：</a:t>
            </a:r>
            <a:r>
              <a:rPr kumimoji="1" lang="en-US" altLang="zh-CN" sz="2000" dirty="0">
                <a:solidFill>
                  <a:schemeClr val="bg1"/>
                </a:solidFill>
              </a:rPr>
              <a:t>A</a:t>
            </a:r>
            <a:r>
              <a:rPr kumimoji="1" lang="zh-CN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</a:rPr>
              <a:t>B</a:t>
            </a:r>
            <a:r>
              <a:rPr kumimoji="1" lang="zh-CN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</a:rPr>
              <a:t>C</a:t>
            </a:r>
            <a:r>
              <a:rPr kumimoji="1" lang="zh-CN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</a:rPr>
              <a:t>D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DD223C-84E7-4FB8-89BD-29C0E307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we have done?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EB11E3-47FE-4893-B8A8-4E4E9E455E1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59498" y="4731596"/>
            <a:ext cx="6103937" cy="381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acoustic model on TIMIT database using bi-directional learning.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60A864-88FE-4232-8881-6BA8223A7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035" y="1274917"/>
            <a:ext cx="4989131" cy="349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326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sym typeface="Times New Roman"/>
              </a:rPr>
              <a:t>Model</a:t>
            </a:r>
            <a:endParaRPr dirty="0">
              <a:sym typeface="Times New Roman"/>
            </a:endParaRPr>
          </a:p>
        </p:txBody>
      </p:sp>
      <p:sp>
        <p:nvSpPr>
          <p:cNvPr id="65" name="Google Shape;65;p13"/>
          <p:cNvSpPr txBox="1">
            <a:spLocks noGrp="1"/>
          </p:cNvSpPr>
          <p:nvPr>
            <p:ph type="body" idx="2"/>
          </p:nvPr>
        </p:nvSpPr>
        <p:spPr>
          <a:xfrm>
            <a:off x="4953300" y="2015989"/>
            <a:ext cx="4058700" cy="21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Bidirectional learning:</a:t>
            </a:r>
            <a:endParaRPr sz="1800" b="1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❏"/>
            </a:pPr>
            <a:r>
              <a:rPr lang="zh-CN" sz="1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extraction by autoencoder training</a:t>
            </a:r>
            <a:endParaRPr sz="18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❏"/>
            </a:pPr>
            <a:r>
              <a:rPr lang="zh-CN" sz="1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compare with features extracted by the encoder with the same architecture</a:t>
            </a:r>
            <a:endParaRPr sz="18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❏"/>
            </a:pPr>
            <a:r>
              <a:rPr lang="zh-CN" sz="1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phone posterior</a:t>
            </a:r>
            <a:endParaRPr sz="18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0" y="2127800"/>
            <a:ext cx="24288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7" name="Google Shape;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00" y="1447250"/>
            <a:ext cx="4790625" cy="357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sym typeface="Times New Roman"/>
              </a:rPr>
              <a:t>Model</a:t>
            </a:r>
            <a:endParaRPr dirty="0">
              <a:sym typeface="Times New Roman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155875" y="1504975"/>
            <a:ext cx="8832300" cy="3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 dirty="0">
                <a:latin typeface="Times New Roman"/>
                <a:ea typeface="Times New Roman"/>
                <a:cs typeface="Times New Roman"/>
                <a:sym typeface="Times New Roman"/>
              </a:rPr>
              <a:t>Architecture -- DNN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CN" sz="1800" dirty="0">
                <a:latin typeface="Times New Roman"/>
                <a:ea typeface="Times New Roman"/>
                <a:cs typeface="Times New Roman"/>
                <a:sym typeface="Times New Roman"/>
              </a:rPr>
              <a:t>Encoder: [2*context+1, F] → reshape (-1, 1) → 256 → 128 → 64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CN" sz="1800" dirty="0">
                <a:latin typeface="Times New Roman"/>
                <a:ea typeface="Times New Roman"/>
                <a:cs typeface="Times New Roman"/>
                <a:sym typeface="Times New Roman"/>
              </a:rPr>
              <a:t>Decoder: symmetry architecture with encoder 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CN" sz="1800" dirty="0">
                <a:latin typeface="Times New Roman"/>
                <a:ea typeface="Times New Roman"/>
                <a:cs typeface="Times New Roman"/>
                <a:sym typeface="Times New Roman"/>
              </a:rPr>
              <a:t>Classifier DNN: 64 → 128 → 256 → 512 → 256 → 128 → 64 → 51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sym typeface="Times New Roman"/>
              </a:rPr>
              <a:t>Results</a:t>
            </a:r>
            <a:endParaRPr dirty="0">
              <a:sym typeface="Times New Roman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385375" y="1732175"/>
            <a:ext cx="24198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 dirty="0">
                <a:latin typeface="Times New Roman"/>
                <a:ea typeface="Times New Roman"/>
                <a:cs typeface="Times New Roman"/>
                <a:sym typeface="Times New Roman"/>
              </a:rPr>
              <a:t>Classification results:</a:t>
            </a:r>
            <a:endParaRPr sz="18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9609876-05F8-E949-A4C7-4334F2E65C36}"/>
              </a:ext>
            </a:extLst>
          </p:cNvPr>
          <p:cNvGrpSpPr/>
          <p:nvPr/>
        </p:nvGrpSpPr>
        <p:grpSpPr>
          <a:xfrm>
            <a:off x="311725" y="2497275"/>
            <a:ext cx="4460475" cy="1334700"/>
            <a:chOff x="311725" y="2497275"/>
            <a:chExt cx="4460475" cy="1334700"/>
          </a:xfrm>
        </p:grpSpPr>
        <p:graphicFrame>
          <p:nvGraphicFramePr>
            <p:cNvPr id="80" name="Google Shape;80;p15"/>
            <p:cNvGraphicFramePr/>
            <p:nvPr>
              <p:extLst>
                <p:ext uri="{D42A27DB-BD31-4B8C-83A1-F6EECF244321}">
                  <p14:modId xmlns:p14="http://schemas.microsoft.com/office/powerpoint/2010/main" val="3945378916"/>
                </p:ext>
              </p:extLst>
            </p:nvPr>
          </p:nvGraphicFramePr>
          <p:xfrm>
            <a:off x="311725" y="2497275"/>
            <a:ext cx="3540875" cy="1334700"/>
          </p:xfrm>
          <a:graphic>
            <a:graphicData uri="http://schemas.openxmlformats.org/drawingml/2006/table">
              <a:tbl>
                <a:tblPr>
                  <a:noFill/>
                  <a:tableStyleId>{1D1F76C4-4286-482C-818C-14E0E6658924}</a:tableStyleId>
                </a:tblPr>
                <a:tblGrid>
                  <a:gridCol w="354087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444900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zh-CN" sz="16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a:t>random initialized dnn</a:t>
                        </a:r>
                        <a:endParaRPr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44900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zh-CN" sz="16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a:t>autoencoder initilized encoder (fixed)</a:t>
                        </a:r>
                        <a:endParaRPr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44900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zh-CN" sz="16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a:t>autoencoder initilized encoder (unfixed)</a:t>
                        </a:r>
                        <a:endParaRPr sz="16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graphicFrame>
          <p:nvGraphicFramePr>
            <p:cNvPr id="81" name="Google Shape;81;p15"/>
            <p:cNvGraphicFramePr/>
            <p:nvPr>
              <p:extLst>
                <p:ext uri="{D42A27DB-BD31-4B8C-83A1-F6EECF244321}">
                  <p14:modId xmlns:p14="http://schemas.microsoft.com/office/powerpoint/2010/main" val="2190612607"/>
                </p:ext>
              </p:extLst>
            </p:nvPr>
          </p:nvGraphicFramePr>
          <p:xfrm>
            <a:off x="3852600" y="2497275"/>
            <a:ext cx="919600" cy="1334700"/>
          </p:xfrm>
          <a:graphic>
            <a:graphicData uri="http://schemas.openxmlformats.org/drawingml/2006/table">
              <a:tbl>
                <a:tblPr>
                  <a:noFill/>
                  <a:tableStyleId>{1D1F76C4-4286-482C-818C-14E0E6658924}</a:tableStyleId>
                </a:tblPr>
                <a:tblGrid>
                  <a:gridCol w="9196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444900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zh-CN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a:t>6</a:t>
                        </a:r>
                        <a:r>
                          <a:rPr lang="en-US" altLang="zh-CN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a:t>8.05</a:t>
                        </a:r>
                        <a:r>
                          <a:rPr lang="zh-CN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a:t>%</a:t>
                        </a:r>
                        <a:endParaRPr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44900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zh-CN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a:t>67.</a:t>
                        </a:r>
                        <a:r>
                          <a:rPr lang="en-US" altLang="zh-CN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a:t>22</a:t>
                        </a:r>
                        <a:r>
                          <a:rPr lang="zh-CN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a:t>%</a:t>
                        </a:r>
                        <a:endParaRPr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44900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zh-CN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a:t>6</a:t>
                        </a:r>
                        <a:r>
                          <a:rPr lang="en-US" altLang="zh-CN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a:t>8.25</a:t>
                        </a:r>
                        <a:r>
                          <a:rPr lang="zh-CN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a:t>%</a:t>
                        </a:r>
                        <a:endParaRPr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</p:grp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3900" y="2160875"/>
            <a:ext cx="1209620" cy="29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6554" y="2160875"/>
            <a:ext cx="1209625" cy="298263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5213900" y="1596600"/>
            <a:ext cx="24198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latin typeface="Times New Roman"/>
                <a:ea typeface="Times New Roman"/>
                <a:cs typeface="Times New Roman"/>
                <a:sym typeface="Times New Roman"/>
              </a:rPr>
              <a:t>Reconstruction: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sym typeface="Times New Roman"/>
              </a:rPr>
              <a:t>Visualization</a:t>
            </a:r>
            <a:endParaRPr dirty="0">
              <a:sym typeface="Times New Roman"/>
            </a:endParaRPr>
          </a:p>
        </p:txBody>
      </p:sp>
      <p:sp>
        <p:nvSpPr>
          <p:cNvPr id="90" name="Google Shape;90;p16"/>
          <p:cNvSpPr txBox="1">
            <a:spLocks noGrp="1"/>
          </p:cNvSpPr>
          <p:nvPr>
            <p:ph type="body" idx="2"/>
          </p:nvPr>
        </p:nvSpPr>
        <p:spPr>
          <a:xfrm>
            <a:off x="311725" y="1190575"/>
            <a:ext cx="35460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autoencoder extracted feature:</a:t>
            </a:r>
            <a:endParaRPr sz="20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4736850" y="1190575"/>
            <a:ext cx="33522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latin typeface="Times New Roman"/>
                <a:ea typeface="Times New Roman"/>
                <a:cs typeface="Times New Roman"/>
                <a:sym typeface="Times New Roman"/>
              </a:rPr>
              <a:t>general dnn extracted feature: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74C8B37-05CD-274D-B3D5-ACA1E4088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57" y="1750975"/>
            <a:ext cx="3833936" cy="261586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4FA49CC-A062-8E44-BA17-6D630F94C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981" y="1750975"/>
            <a:ext cx="3833937" cy="261586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38B5034B-1119-674F-BE6F-8457A25E5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550" y="2068305"/>
            <a:ext cx="5334900" cy="1244700"/>
          </a:xfrm>
        </p:spPr>
        <p:txBody>
          <a:bodyPr/>
          <a:lstStyle/>
          <a:p>
            <a:pPr algn="ctr"/>
            <a:r>
              <a:rPr lang="en-US" altLang="zh-CN" sz="4000" dirty="0"/>
              <a:t>Thank</a:t>
            </a:r>
            <a:r>
              <a:rPr lang="zh-CN" altLang="en-US" sz="4000" dirty="0"/>
              <a:t>  </a:t>
            </a:r>
            <a:r>
              <a:rPr lang="en-US" altLang="zh-CN" sz="4000" dirty="0"/>
              <a:t>you</a:t>
            </a:r>
            <a:br>
              <a:rPr lang="en" altLang="zh-CN" sz="4000" dirty="0"/>
            </a:br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184353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0F74CA-B1AB-4ACF-B746-6758B961E9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5993" y="175727"/>
            <a:ext cx="7785847" cy="1790700"/>
          </a:xfrm>
        </p:spPr>
        <p:txBody>
          <a:bodyPr>
            <a:noAutofit/>
          </a:bodyPr>
          <a:lstStyle/>
          <a:p>
            <a:r>
              <a:rPr lang="en" altLang="zh-CN" sz="2800" dirty="0"/>
              <a:t>How does the </a:t>
            </a:r>
            <a:br>
              <a:rPr lang="en" altLang="zh-CN" sz="2800" dirty="0"/>
            </a:br>
            <a:br>
              <a:rPr lang="en" altLang="zh-CN" sz="2800" dirty="0"/>
            </a:br>
            <a:br>
              <a:rPr lang="en" altLang="zh-CN" sz="2800" dirty="0"/>
            </a:br>
            <a:br>
              <a:rPr lang="en" altLang="zh-CN" sz="2800" dirty="0"/>
            </a:br>
            <a:r>
              <a:rPr lang="en" altLang="zh-CN" sz="2800" dirty="0"/>
              <a:t>influence the smoothness of the loss function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EB598E6-4F8B-5349-A058-CFD07C39FCA9}"/>
              </a:ext>
            </a:extLst>
          </p:cNvPr>
          <p:cNvSpPr txBox="1"/>
          <p:nvPr/>
        </p:nvSpPr>
        <p:spPr>
          <a:xfrm>
            <a:off x="6329079" y="4295420"/>
            <a:ext cx="2545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Merriweather"/>
                <a:sym typeface="Merriweather"/>
              </a:rPr>
              <a:t>Topic</a:t>
            </a:r>
            <a:r>
              <a:rPr lang="zh-CN" altLang="en-US" sz="3200" dirty="0">
                <a:solidFill>
                  <a:schemeClr val="bg1"/>
                </a:solidFill>
                <a:latin typeface="Merriweather"/>
                <a:sym typeface="Merriweather"/>
              </a:rPr>
              <a:t>  </a:t>
            </a:r>
            <a:r>
              <a:rPr lang="en-US" altLang="zh-CN" sz="3200" dirty="0">
                <a:solidFill>
                  <a:schemeClr val="bg1"/>
                </a:solidFill>
                <a:latin typeface="Merriweather"/>
                <a:sym typeface="Merriweather"/>
              </a:rPr>
              <a:t>A</a:t>
            </a:r>
            <a:r>
              <a:rPr lang="zh-CN" altLang="en-US" sz="3200" dirty="0">
                <a:solidFill>
                  <a:schemeClr val="bg1"/>
                </a:solidFill>
                <a:latin typeface="Merriweather"/>
                <a:sym typeface="Merriweather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Merriweather"/>
                <a:sym typeface="Merriweather"/>
              </a:rPr>
              <a:t>B</a:t>
            </a:r>
            <a:r>
              <a:rPr lang="zh-CN" altLang="en-US" sz="3200" dirty="0">
                <a:solidFill>
                  <a:schemeClr val="bg1"/>
                </a:solidFill>
                <a:latin typeface="Merriweather"/>
                <a:sym typeface="Merriweather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Merriweather"/>
                <a:sym typeface="Merriweather"/>
              </a:rPr>
              <a:t>C</a:t>
            </a:r>
            <a:endParaRPr lang="zh-CN" altLang="en-US" sz="3200" dirty="0">
              <a:solidFill>
                <a:schemeClr val="bg1"/>
              </a:solidFill>
              <a:latin typeface="Merriweather"/>
              <a:sym typeface="Merriweather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5CBF86-EFE9-7B4D-A7EE-17A05B6FCEB0}"/>
              </a:ext>
            </a:extLst>
          </p:cNvPr>
          <p:cNvSpPr txBox="1"/>
          <p:nvPr/>
        </p:nvSpPr>
        <p:spPr>
          <a:xfrm>
            <a:off x="795619" y="699247"/>
            <a:ext cx="32800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400" dirty="0">
                <a:solidFill>
                  <a:srgbClr val="002E4B"/>
                </a:solidFill>
              </a:rPr>
              <a:t>sample size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400" dirty="0">
                <a:solidFill>
                  <a:srgbClr val="002E4B"/>
                </a:solidFill>
              </a:rPr>
              <a:t>depth of network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400" dirty="0">
                <a:solidFill>
                  <a:srgbClr val="002E4B"/>
                </a:solidFill>
              </a:rPr>
              <a:t>number of iterations </a:t>
            </a:r>
          </a:p>
        </p:txBody>
      </p:sp>
    </p:spTree>
    <p:extLst>
      <p:ext uri="{BB962C8B-B14F-4D97-AF65-F5344CB8AC3E}">
        <p14:creationId xmlns:p14="http://schemas.microsoft.com/office/powerpoint/2010/main" val="4077750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Dataset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48" y="1468438"/>
            <a:ext cx="3387725" cy="2540000"/>
          </a:xfrm>
        </p:spPr>
      </p:pic>
      <p:sp>
        <p:nvSpPr>
          <p:cNvPr id="6" name="TextBox 5"/>
          <p:cNvSpPr txBox="1"/>
          <p:nvPr/>
        </p:nvSpPr>
        <p:spPr>
          <a:xfrm>
            <a:off x="1537272" y="4070288"/>
            <a:ext cx="1737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621" y="1793027"/>
            <a:ext cx="3198066" cy="19931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68065" y="4070288"/>
            <a:ext cx="2257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FNN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RELU</a:t>
            </a:r>
            <a:r>
              <a:rPr lang="zh-CN" altLang="en-US" dirty="0"/>
              <a:t> </a:t>
            </a:r>
            <a:r>
              <a:rPr lang="en-US" altLang="zh-CN" dirty="0"/>
              <a:t>activation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081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Topic</a:t>
            </a:r>
            <a:r>
              <a:rPr lang="zh-CN" altLang="en-US" dirty="0"/>
              <a:t> </a:t>
            </a:r>
            <a:r>
              <a:rPr lang="en-US" altLang="zh-CN" dirty="0"/>
              <a:t>A: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influence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sample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32" y="1434169"/>
            <a:ext cx="1439863" cy="10795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996" y="1433971"/>
            <a:ext cx="1440000" cy="10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342" y="1433971"/>
            <a:ext cx="1439100" cy="1079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60" y="2865491"/>
            <a:ext cx="1439100" cy="1079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896" y="2864816"/>
            <a:ext cx="1439100" cy="10793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342" y="2864816"/>
            <a:ext cx="1439100" cy="10793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236" y="1433971"/>
            <a:ext cx="1440000" cy="108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342" y="1433971"/>
            <a:ext cx="1440000" cy="108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745" y="1433971"/>
            <a:ext cx="1439100" cy="10793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236" y="2864816"/>
            <a:ext cx="1439100" cy="10793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447" y="2864816"/>
            <a:ext cx="1439100" cy="10793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745" y="2864816"/>
            <a:ext cx="1439100" cy="10793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530684" y="2550557"/>
            <a:ext cx="3962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100</a:t>
            </a:r>
            <a:endParaRPr lang="en-US" sz="1000" dirty="0"/>
          </a:p>
        </p:txBody>
      </p:sp>
      <p:sp>
        <p:nvSpPr>
          <p:cNvPr id="18" name="TextBox 17"/>
          <p:cNvSpPr txBox="1"/>
          <p:nvPr/>
        </p:nvSpPr>
        <p:spPr>
          <a:xfrm>
            <a:off x="4458324" y="2550480"/>
            <a:ext cx="3962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200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7188621" y="2550480"/>
            <a:ext cx="3962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500</a:t>
            </a:r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1503789" y="4017988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1000</a:t>
            </a:r>
            <a:endParaRPr 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4399206" y="4017988"/>
            <a:ext cx="5373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10000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7114317" y="4019331"/>
            <a:ext cx="6078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100000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242204" y="4336958"/>
            <a:ext cx="8901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average</a:t>
            </a:r>
            <a:r>
              <a:rPr lang="zh-CN" altLang="en-US" dirty="0"/>
              <a:t> </a:t>
            </a:r>
            <a:r>
              <a:rPr lang="en-US" altLang="zh-CN" dirty="0"/>
              <a:t>loss</a:t>
            </a:r>
            <a:r>
              <a:rPr lang="zh-CN" altLang="en-US" dirty="0"/>
              <a:t> </a:t>
            </a:r>
            <a:r>
              <a:rPr lang="en-US" altLang="zh-CN" dirty="0"/>
              <a:t>fluctuates</a:t>
            </a:r>
            <a:r>
              <a:rPr lang="zh-CN" altLang="en-US" dirty="0"/>
              <a:t> </a:t>
            </a:r>
            <a:r>
              <a:rPr lang="en-US" altLang="zh-CN" dirty="0"/>
              <a:t>seriously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sample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small.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sample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increases,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converges</a:t>
            </a:r>
            <a:r>
              <a:rPr lang="zh-CN" altLang="en-US" dirty="0"/>
              <a:t> </a:t>
            </a:r>
            <a:r>
              <a:rPr lang="en-US" altLang="zh-CN" dirty="0"/>
              <a:t>earlier.</a:t>
            </a:r>
            <a:r>
              <a:rPr lang="zh-CN" altLang="en-US" dirty="0"/>
              <a:t> </a:t>
            </a:r>
            <a:r>
              <a:rPr lang="en-US" altLang="zh-CN" dirty="0"/>
              <a:t>However,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local</a:t>
            </a:r>
            <a:r>
              <a:rPr lang="zh-CN" altLang="en-US" dirty="0"/>
              <a:t> </a:t>
            </a:r>
            <a:r>
              <a:rPr lang="en-US" altLang="zh-CN" dirty="0"/>
              <a:t>optimums</a:t>
            </a:r>
            <a:r>
              <a:rPr lang="zh-CN" altLang="en-US" dirty="0"/>
              <a:t> </a:t>
            </a:r>
            <a:r>
              <a:rPr lang="en-US" altLang="zh-CN" dirty="0"/>
              <a:t>appear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sample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too</a:t>
            </a:r>
            <a:r>
              <a:rPr lang="zh-CN" altLang="en-US" dirty="0"/>
              <a:t> </a:t>
            </a:r>
            <a:r>
              <a:rPr lang="en-US" altLang="zh-CN" dirty="0"/>
              <a:t>large.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24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Topic</a:t>
            </a:r>
            <a:r>
              <a:rPr lang="zh-CN" altLang="en-US" dirty="0"/>
              <a:t> </a:t>
            </a:r>
            <a:r>
              <a:rPr lang="en-US" altLang="zh-CN" dirty="0"/>
              <a:t>B: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influence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depth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69" y="1311183"/>
            <a:ext cx="1800225" cy="135096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728" y="1311707"/>
            <a:ext cx="1800900" cy="1350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5" y="2964421"/>
            <a:ext cx="1800900" cy="1350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728" y="2964421"/>
            <a:ext cx="1800900" cy="1350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840" y="1311707"/>
            <a:ext cx="1800900" cy="13506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953" y="1311707"/>
            <a:ext cx="1800900" cy="13506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840" y="2964421"/>
            <a:ext cx="1800900" cy="13506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953" y="2964421"/>
            <a:ext cx="1800900" cy="13506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29840" y="268742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2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6658952" y="268742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3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2329840" y="433026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4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6578633" y="433114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5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440163" y="4526282"/>
            <a:ext cx="8481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average</a:t>
            </a:r>
            <a:r>
              <a:rPr lang="zh-CN" altLang="en-US" dirty="0"/>
              <a:t> </a:t>
            </a:r>
            <a:r>
              <a:rPr lang="en-US" altLang="zh-CN" dirty="0"/>
              <a:t>loss</a:t>
            </a:r>
            <a:r>
              <a:rPr lang="zh-CN" altLang="en-US" dirty="0"/>
              <a:t> </a:t>
            </a:r>
            <a:r>
              <a:rPr lang="en-US" altLang="zh-CN" dirty="0"/>
              <a:t>fluctuates</a:t>
            </a:r>
            <a:r>
              <a:rPr lang="zh-CN" altLang="en-US" dirty="0"/>
              <a:t> </a:t>
            </a:r>
            <a:r>
              <a:rPr lang="en-US" altLang="zh-CN" dirty="0"/>
              <a:t>seriously</a:t>
            </a:r>
            <a:r>
              <a:rPr lang="zh-CN" altLang="en-US" dirty="0"/>
              <a:t> </a:t>
            </a:r>
            <a:r>
              <a:rPr lang="en-US" altLang="zh-CN" dirty="0"/>
              <a:t>near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global</a:t>
            </a:r>
            <a:r>
              <a:rPr lang="zh-CN" altLang="en-US" dirty="0"/>
              <a:t> </a:t>
            </a:r>
            <a:r>
              <a:rPr lang="en-US" altLang="zh-CN" dirty="0"/>
              <a:t>optimum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shallow</a:t>
            </a:r>
            <a:r>
              <a:rPr lang="zh-CN" altLang="en-US" dirty="0"/>
              <a:t> </a:t>
            </a:r>
            <a:r>
              <a:rPr lang="en-US" altLang="zh-CN" dirty="0"/>
              <a:t>depth.</a:t>
            </a:r>
            <a:r>
              <a:rPr lang="zh-CN" altLang="en-US" dirty="0"/>
              <a:t> </a:t>
            </a:r>
            <a:r>
              <a:rPr lang="en-US" altLang="zh-CN" dirty="0"/>
              <a:t>Similarly,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average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smooth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depth</a:t>
            </a:r>
            <a:r>
              <a:rPr lang="zh-CN" altLang="en-US" dirty="0"/>
              <a:t> </a:t>
            </a:r>
            <a:r>
              <a:rPr lang="en-US" altLang="zh-CN" dirty="0"/>
              <a:t>increase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small</a:t>
            </a:r>
            <a:r>
              <a:rPr lang="zh-CN" altLang="en-US" dirty="0"/>
              <a:t> </a:t>
            </a:r>
            <a:r>
              <a:rPr lang="en-US" altLang="zh-CN" dirty="0"/>
              <a:t>fluctuation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depth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too</a:t>
            </a:r>
            <a:r>
              <a:rPr lang="zh-CN" altLang="en-US" dirty="0"/>
              <a:t> </a:t>
            </a:r>
            <a:r>
              <a:rPr lang="en-US" altLang="zh-CN" dirty="0"/>
              <a:t>deep.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683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039" y="500925"/>
            <a:ext cx="9468769" cy="623700"/>
          </a:xfrm>
        </p:spPr>
        <p:txBody>
          <a:bodyPr/>
          <a:lstStyle/>
          <a:p>
            <a:r>
              <a:rPr lang="en-US" altLang="zh-CN" dirty="0"/>
              <a:t>Topic</a:t>
            </a:r>
            <a:r>
              <a:rPr lang="zh-CN" altLang="en-US" dirty="0"/>
              <a:t> </a:t>
            </a:r>
            <a:r>
              <a:rPr lang="en-US" altLang="zh-CN" dirty="0"/>
              <a:t>C: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influence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iterations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1346200"/>
            <a:ext cx="1800225" cy="134937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488" y="1346264"/>
            <a:ext cx="1800000" cy="135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50" y="2967038"/>
            <a:ext cx="1800000" cy="135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588" y="2966363"/>
            <a:ext cx="1800900" cy="13506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006" y="1345589"/>
            <a:ext cx="1800900" cy="13506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450" y="1345589"/>
            <a:ext cx="1800900" cy="13506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507" y="2967038"/>
            <a:ext cx="1800000" cy="135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118" y="2966363"/>
            <a:ext cx="1800900" cy="13506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235351" y="2718750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20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6616757" y="2698327"/>
            <a:ext cx="3962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200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2160625" y="4395286"/>
            <a:ext cx="5467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1000</a:t>
            </a:r>
            <a:endParaRPr lang="en-US" sz="1000" dirty="0"/>
          </a:p>
        </p:txBody>
      </p:sp>
      <p:sp>
        <p:nvSpPr>
          <p:cNvPr id="18" name="TextBox 17"/>
          <p:cNvSpPr txBox="1"/>
          <p:nvPr/>
        </p:nvSpPr>
        <p:spPr>
          <a:xfrm>
            <a:off x="6589864" y="4400408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3000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1878474" y="4668443"/>
            <a:ext cx="54553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converges,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iteration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influence.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195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0F74CA-B1AB-4ACF-B746-6758B961E9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9076" y="848080"/>
            <a:ext cx="7785847" cy="17907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dirty="0"/>
              <a:t>The Experiment of Bi-directional Learning on Phoneme Recognition 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EB598E6-4F8B-5349-A058-CFD07C39FCA9}"/>
              </a:ext>
            </a:extLst>
          </p:cNvPr>
          <p:cNvSpPr txBox="1"/>
          <p:nvPr/>
        </p:nvSpPr>
        <p:spPr>
          <a:xfrm>
            <a:off x="6768352" y="4295420"/>
            <a:ext cx="1829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Merriweather"/>
                <a:sym typeface="Merriweather"/>
              </a:rPr>
              <a:t>Topic</a:t>
            </a:r>
            <a:r>
              <a:rPr lang="zh-CN" altLang="en-US" sz="3200" dirty="0">
                <a:solidFill>
                  <a:schemeClr val="bg1"/>
                </a:solidFill>
                <a:latin typeface="Merriweather"/>
                <a:sym typeface="Merriweather"/>
              </a:rPr>
              <a:t>  </a:t>
            </a:r>
            <a:r>
              <a:rPr lang="en-US" altLang="zh-CN" sz="3200" dirty="0">
                <a:solidFill>
                  <a:schemeClr val="bg1"/>
                </a:solidFill>
                <a:latin typeface="Merriweather"/>
                <a:sym typeface="Merriweather"/>
              </a:rPr>
              <a:t>D</a:t>
            </a:r>
            <a:endParaRPr lang="zh-CN" altLang="en-US" sz="3200" dirty="0">
              <a:solidFill>
                <a:schemeClr val="bg1"/>
              </a:solidFill>
              <a:latin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3499538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A05CF0-6866-4BB8-96A3-ED8EA3E7E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Brief Introduction of Speech Recognition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680163F-EF44-4FD0-BDCF-6C5B62161E6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88260" y="1428750"/>
            <a:ext cx="3730625" cy="3263900"/>
          </a:xfrm>
          <a:prstGeom prst="rect">
            <a:avLst/>
          </a:prstGeom>
        </p:spPr>
      </p:pic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FA09F4CA-6029-4E88-BF1A-AE1F2396E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130" y="1893867"/>
            <a:ext cx="4125480" cy="233405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2343645-537D-41BB-8ED1-CBA711B24EC1}"/>
              </a:ext>
            </a:extLst>
          </p:cNvPr>
          <p:cNvSpPr txBox="1"/>
          <p:nvPr/>
        </p:nvSpPr>
        <p:spPr>
          <a:xfrm>
            <a:off x="3418694" y="3935027"/>
            <a:ext cx="352025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WHAT DOES LANGUAGE MODEL DO?</a:t>
            </a:r>
          </a:p>
          <a:p>
            <a:r>
              <a:rPr lang="en-US" altLang="zh-CN" sz="1050" dirty="0"/>
              <a:t>too?  [</a:t>
            </a:r>
            <a:r>
              <a:rPr lang="en-US" altLang="zh-CN" sz="1050" dirty="0" err="1"/>
              <a:t>tu</a:t>
            </a:r>
            <a:r>
              <a:rPr lang="en-US" altLang="zh-CN" sz="1050" dirty="0"/>
              <a:t>]</a:t>
            </a:r>
          </a:p>
          <a:p>
            <a:r>
              <a:rPr lang="en-US" altLang="zh-CN" sz="1050" dirty="0"/>
              <a:t>two?</a:t>
            </a:r>
          </a:p>
          <a:p>
            <a:r>
              <a:rPr lang="en-US" altLang="zh-CN" sz="1050" dirty="0"/>
              <a:t>There are too rabbits.</a:t>
            </a:r>
          </a:p>
          <a:p>
            <a:r>
              <a:rPr lang="en-US" altLang="zh-CN" sz="1050" dirty="0"/>
              <a:t>There are two rabbits.</a:t>
            </a:r>
            <a:r>
              <a:rPr lang="zh-CN" altLang="en-US" sz="1050" dirty="0"/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1094477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30184526-AC73-4C61-83EB-C3365AC3C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Phoneme Recognition?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A8278AF-5146-4F27-A4A0-D9D678898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41" y="1343547"/>
            <a:ext cx="1014413" cy="16002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F4AA085-D7AA-479A-AC62-1E15D4D72994}"/>
              </a:ext>
            </a:extLst>
          </p:cNvPr>
          <p:cNvSpPr txBox="1"/>
          <p:nvPr/>
        </p:nvSpPr>
        <p:spPr>
          <a:xfrm>
            <a:off x="2250490" y="1518081"/>
            <a:ext cx="5606249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Transcript: She had your dark suit in greasy wash water all year.</a:t>
            </a:r>
          </a:p>
          <a:p>
            <a:endParaRPr lang="zh-CN" altLang="en-US" sz="105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1418D18-48C9-4C21-9229-02D0E3816193}"/>
              </a:ext>
            </a:extLst>
          </p:cNvPr>
          <p:cNvSpPr txBox="1"/>
          <p:nvPr/>
        </p:nvSpPr>
        <p:spPr>
          <a:xfrm>
            <a:off x="2250490" y="2195792"/>
            <a:ext cx="6057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Phone sequence: h# </a:t>
            </a:r>
            <a:r>
              <a:rPr lang="en-US" altLang="zh-CN" dirty="0" err="1"/>
              <a:t>sh</a:t>
            </a:r>
            <a:r>
              <a:rPr lang="en-US" altLang="zh-CN" dirty="0"/>
              <a:t> ix </a:t>
            </a:r>
            <a:r>
              <a:rPr lang="en-US" altLang="zh-CN" dirty="0" err="1"/>
              <a:t>hv</a:t>
            </a:r>
            <a:r>
              <a:rPr lang="en-US" altLang="zh-CN" dirty="0"/>
              <a:t> eh dcl </a:t>
            </a:r>
            <a:r>
              <a:rPr lang="en-US" altLang="zh-CN" dirty="0" err="1"/>
              <a:t>jh</a:t>
            </a:r>
            <a:r>
              <a:rPr lang="en-US" altLang="zh-CN" dirty="0"/>
              <a:t> </a:t>
            </a:r>
            <a:r>
              <a:rPr lang="en-US" altLang="zh-CN" dirty="0" err="1"/>
              <a:t>ih</a:t>
            </a:r>
            <a:r>
              <a:rPr lang="en-US" altLang="zh-CN" dirty="0"/>
              <a:t> dcl d ah </a:t>
            </a:r>
            <a:r>
              <a:rPr lang="en-US" altLang="zh-CN" dirty="0" err="1"/>
              <a:t>kcl</a:t>
            </a:r>
            <a:r>
              <a:rPr lang="en-US" altLang="zh-CN" dirty="0"/>
              <a:t> k s </a:t>
            </a:r>
            <a:r>
              <a:rPr lang="en-US" altLang="zh-CN" dirty="0" err="1"/>
              <a:t>ux</a:t>
            </a:r>
            <a:r>
              <a:rPr lang="en-US" altLang="zh-CN" dirty="0"/>
              <a:t> q </a:t>
            </a:r>
            <a:r>
              <a:rPr lang="en-US" altLang="zh-CN" dirty="0" err="1"/>
              <a:t>en</a:t>
            </a:r>
            <a:r>
              <a:rPr lang="en-US" altLang="zh-CN" dirty="0"/>
              <a:t> </a:t>
            </a:r>
            <a:r>
              <a:rPr lang="en-US" altLang="zh-CN" dirty="0" err="1"/>
              <a:t>gcl</a:t>
            </a:r>
            <a:r>
              <a:rPr lang="en-US" altLang="zh-CN" dirty="0"/>
              <a:t> g r ix s ix w </a:t>
            </a:r>
            <a:r>
              <a:rPr lang="en-US" altLang="zh-CN" dirty="0" err="1"/>
              <a:t>ao</a:t>
            </a:r>
            <a:r>
              <a:rPr lang="en-US" altLang="zh-CN" dirty="0"/>
              <a:t> </a:t>
            </a:r>
            <a:r>
              <a:rPr lang="en-US" altLang="zh-CN" dirty="0" err="1"/>
              <a:t>sh</a:t>
            </a:r>
            <a:r>
              <a:rPr lang="en-US" altLang="zh-CN" dirty="0"/>
              <a:t> epi w </a:t>
            </a:r>
            <a:r>
              <a:rPr lang="en-US" altLang="zh-CN" dirty="0" err="1"/>
              <a:t>ao</a:t>
            </a:r>
            <a:r>
              <a:rPr lang="en-US" altLang="zh-CN" dirty="0"/>
              <a:t> dx </a:t>
            </a:r>
            <a:r>
              <a:rPr lang="en-US" altLang="zh-CN" dirty="0" err="1"/>
              <a:t>axr</a:t>
            </a:r>
            <a:r>
              <a:rPr lang="en-US" altLang="zh-CN" dirty="0"/>
              <a:t> </a:t>
            </a:r>
            <a:r>
              <a:rPr lang="en-US" altLang="zh-CN" dirty="0" err="1"/>
              <a:t>ao</a:t>
            </a:r>
            <a:r>
              <a:rPr lang="en-US" altLang="zh-CN" dirty="0"/>
              <a:t> l y </a:t>
            </a:r>
            <a:r>
              <a:rPr lang="en-US" altLang="zh-CN" dirty="0" err="1"/>
              <a:t>ih</a:t>
            </a:r>
            <a:r>
              <a:rPr lang="en-US" altLang="zh-CN" dirty="0"/>
              <a:t> </a:t>
            </a:r>
            <a:r>
              <a:rPr lang="en-US" altLang="zh-CN" dirty="0" err="1"/>
              <a:t>axr</a:t>
            </a:r>
            <a:r>
              <a:rPr lang="en-US" altLang="zh-CN" dirty="0"/>
              <a:t> h# 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2B86DD-2665-4372-BB1B-501E5CCACDE8}"/>
              </a:ext>
            </a:extLst>
          </p:cNvPr>
          <p:cNvSpPr txBox="1"/>
          <p:nvPr/>
        </p:nvSpPr>
        <p:spPr>
          <a:xfrm>
            <a:off x="745245" y="3168156"/>
            <a:ext cx="56062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more than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171476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English words.(wordcounter.io)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than 85568 Chinese characters. (《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中华字海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》)</a:t>
            </a: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ONLY</a:t>
            </a:r>
          </a:p>
          <a:p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39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phonemes(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Lee&amp;Hon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1989)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1200 mandarin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pinyins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pitch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410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pinyins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without pitch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36701"/>
      </p:ext>
    </p:extLst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{BC9BEF45-AE15-0241-AEF2-0613DF26E6FF}tf10001076</Template>
  <TotalTime>249</TotalTime>
  <Words>590</Words>
  <Application>Microsoft Macintosh PowerPoint</Application>
  <PresentationFormat>全屏显示(16:9)</PresentationFormat>
  <Paragraphs>103</Paragraphs>
  <Slides>15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Arial</vt:lpstr>
      <vt:lpstr>Merriweather</vt:lpstr>
      <vt:lpstr>Roboto</vt:lpstr>
      <vt:lpstr>Times New Roman</vt:lpstr>
      <vt:lpstr>Paradigm</vt:lpstr>
      <vt:lpstr>Course Project  </vt:lpstr>
      <vt:lpstr>How does the     influence the smoothness of the loss function </vt:lpstr>
      <vt:lpstr>Dataset and network architecture</vt:lpstr>
      <vt:lpstr>Topic A: the influence of the sample size</vt:lpstr>
      <vt:lpstr>Topic B: the influence of the depth</vt:lpstr>
      <vt:lpstr>Topic C: the influence of the number of iterations</vt:lpstr>
      <vt:lpstr>The Experiment of Bi-directional Learning on Phoneme Recognition </vt:lpstr>
      <vt:lpstr>Brief Introduction of Speech Recognition</vt:lpstr>
      <vt:lpstr>Why Phoneme Recognition?</vt:lpstr>
      <vt:lpstr>What we have done?</vt:lpstr>
      <vt:lpstr>Model</vt:lpstr>
      <vt:lpstr>Model</vt:lpstr>
      <vt:lpstr>Results</vt:lpstr>
      <vt:lpstr>Visualization</vt:lpstr>
      <vt:lpstr>Thank  you 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</dc:title>
  <cp:lastModifiedBy>Microsoft Office User</cp:lastModifiedBy>
  <cp:revision>16</cp:revision>
  <dcterms:modified xsi:type="dcterms:W3CDTF">2019-12-25T06:58:03Z</dcterms:modified>
</cp:coreProperties>
</file>